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552" r:id="rId3"/>
    <p:sldId id="569" r:id="rId5"/>
    <p:sldId id="558" r:id="rId6"/>
    <p:sldId id="560" r:id="rId7"/>
    <p:sldId id="559" r:id="rId8"/>
    <p:sldId id="563" r:id="rId9"/>
    <p:sldId id="564" r:id="rId10"/>
    <p:sldId id="568" r:id="rId11"/>
    <p:sldId id="562" r:id="rId12"/>
    <p:sldId id="561" r:id="rId13"/>
    <p:sldId id="566" r:id="rId14"/>
    <p:sldId id="565" r:id="rId15"/>
    <p:sldId id="567" r:id="rId16"/>
    <p:sldId id="545" r:id="rId17"/>
    <p:sldId id="546" r:id="rId18"/>
    <p:sldId id="54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AFA"/>
    <a:srgbClr val="12B29A"/>
    <a:srgbClr val="2B579A"/>
    <a:srgbClr val="6B89B6"/>
    <a:srgbClr val="F0F0F0"/>
    <a:srgbClr val="FA6B00"/>
    <a:srgbClr val="BB2B2A"/>
    <a:srgbClr val="FA6B04"/>
    <a:srgbClr val="FC8604"/>
    <a:srgbClr val="AD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1" autoAdjust="0"/>
    <p:restoredTop sz="93011" autoAdjust="0"/>
  </p:normalViewPr>
  <p:slideViewPr>
    <p:cSldViewPr snapToGrid="0">
      <p:cViewPr varScale="1">
        <p:scale>
          <a:sx n="108" d="100"/>
          <a:sy n="108" d="100"/>
        </p:scale>
        <p:origin x="846" y="102"/>
      </p:cViewPr>
      <p:guideLst>
        <p:guide orient="horz" pos="2364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8CAD2-8B22-420E-A3F9-DAD2C17189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3581400" y="814109"/>
            <a:ext cx="4049713" cy="41598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711200" y="685800"/>
            <a:ext cx="107696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7.png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8.xml"/><Relationship Id="rId2" Type="http://schemas.openxmlformats.org/officeDocument/2006/relationships/hyperlink" Target="https://console.cloud.tencent.com/cdb?ins=4-cdb-0g6a8qct" TargetMode="Externa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MySQL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数据库索引原理课程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1、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为什么需要使用索引？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2、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数据结构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Hash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、平衡二叉树、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树、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B+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树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区别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3、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机械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硬盘、固态硬盘区别</a:t>
            </a:r>
            <a:endParaRPr lang="zh-CN" alt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5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、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yisam与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I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nnodb 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B+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树的区别</a:t>
            </a:r>
            <a:endParaRPr lang="zh-CN" alt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6</a:t>
            </a:r>
            <a:r>
              <a:rPr lang="zh-CN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、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MySQL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中的索引什么数据结构</a:t>
            </a:r>
            <a:endParaRPr lang="zh-CN" alt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7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、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B+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树中的节点到底存放多少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216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数据结构模拟工具</a:t>
            </a:r>
            <a:endParaRPr lang="zh-CN" altLang="en-US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官网首页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:https://www.cs.usfca.edu/~galles/visualization/Algorithms.html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Avl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数据结构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https://www.cs.usfca.edu/~galles/visualization/AVLtree.html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8749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488988"/>
            <a:ext cx="11069467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MyISAM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和</a:t>
            </a:r>
            <a:r>
              <a:rPr lang="en-US" altLang="zh-CN" sz="2400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InnoDB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对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B-Tree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索引不同的实现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方式</a:t>
            </a:r>
            <a:b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</a:b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主键索引： </a:t>
            </a:r>
            <a:r>
              <a:rPr lang="en-US" altLang="zh-CN" sz="1600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MyISAM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引擎使用</a:t>
            </a:r>
            <a:r>
              <a:rPr lang="en-US" altLang="zh-CN" sz="1600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B+Tree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作为索引结构，叶节点的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data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域存放的是数据记录的地址。下图是</a:t>
            </a:r>
            <a:r>
              <a:rPr lang="en-US" altLang="zh-CN" sz="1600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MyISAM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主键索引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的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这里设表一共有三列，假设我们以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Col1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为主键，图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myisam1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是一个</a:t>
            </a:r>
            <a:r>
              <a:rPr lang="en-US" altLang="zh-CN" sz="1600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MyISAM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表的主索引（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Primary key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）示意。可以看出</a:t>
            </a:r>
            <a:r>
              <a:rPr lang="en-US" altLang="zh-CN" sz="1600" dirty="0" err="1"/>
              <a:t>MyISAM</a:t>
            </a:r>
            <a:r>
              <a:rPr lang="zh-CN" altLang="en-US" sz="1600" dirty="0"/>
              <a:t>的索引文件仅仅保存数据记录的地址。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原理图：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8749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59" y="1598563"/>
            <a:ext cx="5859263" cy="38466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287317" y="560009"/>
            <a:ext cx="1106946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MyISAM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和</a:t>
            </a:r>
            <a:r>
              <a:rPr lang="en-US" altLang="zh-CN" sz="2400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InnoDB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对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B-Tree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索引不同的实现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方式</a:t>
            </a:r>
            <a:b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</a:b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然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也使用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B+Tree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作为索引结构，但具体实现方式却与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MyISAM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截然不同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.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 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MyISAM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索引文件和数据文件是分离的，索引文件仅保存数据记录的地址。而在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中，表数据文件本身就是按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B+Tree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组织的一个索引结构，这棵树的叶节点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data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域保存了完整的数据记录。这个索引的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key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是数据表的主键，因此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表数据文件本身就是主索引。</a:t>
            </a:r>
            <a:endParaRPr lang="zh-CN" altLang="en-US" b="1" dirty="0" smtClean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8749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54" y="2427980"/>
            <a:ext cx="5171429" cy="22952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287317" y="560009"/>
            <a:ext cx="1106946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MyISAM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和</a:t>
            </a:r>
            <a:r>
              <a:rPr lang="en-US" altLang="zh-CN" sz="2400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InnoDB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对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B-Tree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索引不同的实现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方式</a:t>
            </a:r>
            <a:b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</a:b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然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也使用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B+Tree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作为索引结构，但具体实现方式却与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MyISAM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截然不同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.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 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MyISAM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索引文件和数据文件是分离的，索引文件仅保存数据记录的地址。而在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中，表数据文件本身就是按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B+Tree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组织的一个索引结构，这棵树的叶节点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data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域保存了完整的数据记录。这个索引的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key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是数据表的主键，因此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表数据文件本身就是主索引。</a:t>
            </a:r>
            <a:endParaRPr lang="zh-CN" altLang="en-US" b="1" dirty="0" smtClean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8749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54" y="2427980"/>
            <a:ext cx="5171429" cy="22952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61792"/>
            <a:ext cx="11069467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ySQL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数据库优化方案</a:t>
            </a:r>
            <a:endParaRPr lang="en-US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55992" y="1301491"/>
            <a:ext cx="103572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err="1">
                <a:latin typeface="楷体" panose="02010609060101010101" charset="-122"/>
                <a:cs typeface="Times New Roman" panose="02020603050405020304" pitchFamily="18" charset="0"/>
              </a:rPr>
              <a:t>Mysql</a:t>
            </a:r>
            <a:r>
              <a:rPr lang="zh-CN" altLang="zh-CN" b="1" dirty="0">
                <a:ea typeface="楷体" panose="02010609060101010101" charset="-122"/>
                <a:cs typeface="Times New Roman" panose="02020603050405020304" pitchFamily="18" charset="0"/>
              </a:rPr>
              <a:t>的优化，大体可以分为三部分：</a:t>
            </a:r>
            <a:r>
              <a:rPr lang="zh-CN" altLang="zh-CN" b="1" dirty="0">
                <a:solidFill>
                  <a:srgbClr val="FF0000"/>
                </a:solidFill>
                <a:ea typeface="楷体" panose="02010609060101010101" charset="-122"/>
                <a:cs typeface="Times New Roman" panose="02020603050405020304" pitchFamily="18" charset="0"/>
              </a:rPr>
              <a:t>索引的优化，</a:t>
            </a:r>
            <a:r>
              <a:rPr lang="en-US" altLang="zh-CN" b="1" dirty="0" err="1" smtClean="0">
                <a:solidFill>
                  <a:srgbClr val="FF0000"/>
                </a:solidFill>
                <a:ea typeface="楷体" panose="02010609060101010101" charset="-122"/>
                <a:cs typeface="Times New Roman" panose="02020603050405020304" pitchFamily="18" charset="0"/>
              </a:rPr>
              <a:t>sql</a:t>
            </a:r>
            <a:r>
              <a:rPr lang="zh-CN" altLang="en-US" b="1" dirty="0" smtClean="0">
                <a:solidFill>
                  <a:srgbClr val="FF0000"/>
                </a:solidFill>
                <a:ea typeface="楷体" panose="02010609060101010101" charset="-122"/>
                <a:cs typeface="Times New Roman" panose="02020603050405020304" pitchFamily="18" charset="0"/>
              </a:rPr>
              <a:t>慢查询</a:t>
            </a:r>
            <a:r>
              <a:rPr lang="zh-CN" altLang="zh-CN" b="1" dirty="0" smtClean="0">
                <a:solidFill>
                  <a:srgbClr val="FF0000"/>
                </a:solidFill>
                <a:ea typeface="楷体" panose="02010609060101010101" charset="-122"/>
                <a:cs typeface="Times New Roman" panose="02020603050405020304" pitchFamily="18" charset="0"/>
              </a:rPr>
              <a:t>的</a:t>
            </a:r>
            <a:r>
              <a:rPr lang="zh-CN" altLang="zh-CN" b="1" dirty="0">
                <a:solidFill>
                  <a:srgbClr val="FF0000"/>
                </a:solidFill>
                <a:ea typeface="楷体" panose="02010609060101010101" charset="-122"/>
                <a:cs typeface="Times New Roman" panose="02020603050405020304" pitchFamily="18" charset="0"/>
              </a:rPr>
              <a:t>优化，表的</a:t>
            </a:r>
            <a:r>
              <a:rPr lang="zh-CN" altLang="zh-CN" b="1" dirty="0" smtClean="0">
                <a:solidFill>
                  <a:srgbClr val="FF0000"/>
                </a:solidFill>
                <a:ea typeface="楷体" panose="02010609060101010101" charset="-122"/>
                <a:cs typeface="Times New Roman" panose="02020603050405020304" pitchFamily="18" charset="0"/>
              </a:rPr>
              <a:t>优化</a:t>
            </a:r>
            <a:endParaRPr lang="en-US" altLang="zh-CN" b="1" dirty="0" smtClean="0">
              <a:solidFill>
                <a:srgbClr val="FF0000"/>
              </a:solidFill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940" y="1814223"/>
            <a:ext cx="5852172" cy="32918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61792"/>
            <a:ext cx="11069467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ySQL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数据库优化方案</a:t>
            </a:r>
            <a:endParaRPr lang="en-US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44234" y="1265572"/>
            <a:ext cx="114186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开启慢查询日志，可以让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MySQL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记录下查询超过指定时间的语句，通过定位分析性能的瓶颈，才能更好的优化数据库系统的性能。</a:t>
            </a:r>
            <a:endParaRPr lang="en-US" altLang="zh-CN" b="1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                                      先捕获低效</a:t>
            </a:r>
            <a:r>
              <a:rPr lang="en-US" altLang="zh-CN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SQL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→慢查询优化方案→慢查询优化原则</a:t>
            </a:r>
            <a:endParaRPr lang="en-US" altLang="zh-CN" b="1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153" y="2109210"/>
            <a:ext cx="5852172" cy="32918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腾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讯云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MySQL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数据库监控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1.</a:t>
            </a: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腾讯云数据库地址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:https://console.cloud.tencent.com/</a:t>
            </a:r>
            <a:r>
              <a:rPr lang="en-US" altLang="zh-CN" sz="1600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cdb</a:t>
            </a:r>
            <a:endParaRPr lang="en-US" altLang="zh-CN" sz="1600" b="1" dirty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2. </a:t>
            </a: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实例监控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  <a:hlinkClick r:id="rId2"/>
              </a:rPr>
              <a:t>https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  <a:hlinkClick r:id="rId2"/>
              </a:rPr>
              <a:t>://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  <a:hlinkClick r:id="rId2"/>
              </a:rPr>
              <a:t>console.cloud.tencent.com/cdb?ins=4-cdb-0g6a8qct</a:t>
            </a:r>
            <a:endParaRPr lang="en-US" altLang="zh-CN" sz="1600" b="1" dirty="0" smtClean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1600" b="1" dirty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1600" b="1" dirty="0" smtClean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600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systemctl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stop </a:t>
            </a:r>
            <a:r>
              <a:rPr lang="en-US" altLang="zh-CN" sz="1600" b="1" dirty="0" err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firewalld.service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关闭防火墙</a:t>
            </a:r>
            <a:endParaRPr lang="en-US" altLang="zh-CN" sz="1600" b="1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service </a:t>
            </a:r>
            <a:r>
              <a:rPr lang="en-US" altLang="zh-CN" sz="1600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mysqld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restart</a:t>
            </a:r>
            <a:r>
              <a:rPr lang="en-US" altLang="zh-CN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重启</a:t>
            </a:r>
            <a:r>
              <a:rPr lang="en-US" altLang="zh-CN" sz="1600" b="1" dirty="0" err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mysql</a:t>
            </a:r>
            <a:endParaRPr lang="en-US" altLang="zh-CN" sz="1600" b="1" dirty="0" smtClean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588919" y="687752"/>
            <a:ext cx="80401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固态硬盘对比机械硬盘优势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图表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1026" name="Picture 2" descr="https://timgsa.baidu.com/timg?image&amp;quality=80&amp;size=b9999_10000&amp;sec=1544883741322&amp;di=1ade38c5a00b798e278a342dd4be09ab&amp;imgtype=0&amp;src=http%3A%2F%2Fgss0.baidu.com%2F-Po3dSag_xI4khGko9WTAnF6hhy%2Fzhidao%2Fpic%2Fitem%2F9358d109b3de9c827259cdee6f81800a19d8439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05" y="1438183"/>
            <a:ext cx="4281012" cy="3959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4558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为什么需要使用索引？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MySQL官方对索引的定义为：索引（Index）是帮助</a:t>
            </a:r>
            <a:r>
              <a:rPr lang="en-US" altLang="zh-CN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 MySQL 高效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获取数据的数据结构。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白话文：索引就像书的目录一样可以非常快速的定位到书的页码。</a:t>
            </a:r>
            <a:endParaRPr lang="zh-CN" alt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如果向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mysql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发出一条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sql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语句请求，查询的字段没有创建索引的话，可能会导致全表扫描，这样的话查询效率非常低。</a:t>
            </a:r>
            <a:endParaRPr lang="zh-CN" alt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那么同学们？你们认为</a:t>
            </a:r>
            <a:r>
              <a:rPr lang="en-US" altLang="zh-CN" sz="24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MySQL</a:t>
            </a:r>
            <a:r>
              <a:rPr lang="zh-CN" altLang="en-US" sz="24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中索引采用的是那些数据结构？</a:t>
            </a:r>
            <a:endParaRPr lang="zh-CN" altLang="en-US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352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数据结构</a:t>
            </a:r>
            <a:r>
              <a:rPr lang="en-US" altLang="zh-CN" sz="32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Hash</a:t>
            </a: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算法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哈希表（Hash table，也叫散列表），是根据关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键码值(Key value)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而直接进行访问的数据结构。也就是说，它通过把关键码值映射到表中一个位置来访问记录，以加快查找的速度。这个映射函数叫做散列函数，存放记录的数组叫做散列表。</a:t>
            </a:r>
            <a:endParaRPr lang="zh-CN" altLang="en-US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优点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: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查找可以直接根据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key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访问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缺点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: 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不能进行范围查找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index=Hash(key)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4745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数据结构</a:t>
            </a: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平衡二叉树算法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平衡二叉查找树，又称 AVL树。 它除了具备二叉查找树的基本特征之外，还具有一个非常重要的特点：它 的左子树和右子树都是平衡二叉树，且左子树和右子树的深度之差的绝对值（平衡因子 ） 不超过1。 也就是说AVL树每个节点的平衡因子只可能是-1、0和1（左子树高度减去右子树高度）。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                 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优点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: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平衡二叉树</a:t>
            </a: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算法基本与二叉树查询相同，效率比较高</a:t>
            </a:r>
            <a:endParaRPr lang="en-US" altLang="zh-CN" sz="1600" b="1" dirty="0" smtClean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缺点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:</a:t>
            </a: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插入操作需要旋转，支持范围查询</a:t>
            </a:r>
            <a:endParaRPr lang="en-US" altLang="zh-CN" sz="1600" b="1" dirty="0" smtClean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20" y="2586990"/>
            <a:ext cx="2990215" cy="2098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2456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数据结构</a:t>
            </a:r>
            <a:r>
              <a:rPr lang="en-US" altLang="zh-CN" sz="32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树</a:t>
            </a:r>
            <a:endParaRPr lang="en-US" altLang="zh-CN" sz="32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维基百科对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B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树的定义为“在计算机科学中，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B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树（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B-tree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）是一种树状数据结构，它能够存储数据、对其进行排序并允许以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O(log n)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的时间复杂度运行进行查找、顺序读取、插入和删除的数据结构。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B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树，概括来说是一个节点可以拥有多于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个子节点的二叉查找树。与自平衡二叉查找树不同，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B-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树为系统最优化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大块数据的读和写操作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B-tree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算法减少定位记录时所经历的中间过程，从而加快存取速度。普遍运用在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数据库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和</a:t>
            </a:r>
            <a:r>
              <a:rPr lang="zh-CN" altLang="en-US" sz="1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文件系统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”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因为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B</a:t>
            </a: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树节点元素比平衡二叉树要多，所以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B</a:t>
            </a: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树数据结构相比平衡二叉树数据结构实现减少磁盘</a:t>
            </a:r>
            <a:r>
              <a:rPr lang="en-US" altLang="zh-CN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IO</a:t>
            </a: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  <a:cs typeface="黑体" panose="02010600030101010101" charset="-122"/>
                <a:sym typeface="+mn-ea"/>
              </a:rPr>
              <a:t>的操作。</a:t>
            </a:r>
            <a:endParaRPr lang="en-US" altLang="zh-CN" sz="1600" b="1" dirty="0" smtClean="0">
              <a:latin typeface="华文楷体" panose="02010600040101010101" pitchFamily="2" charset="-122"/>
              <a:ea typeface="华文楷体" panose="02010600040101010101" pitchFamily="2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92" y="3317665"/>
            <a:ext cx="3611510" cy="18275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2456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数据结构</a:t>
            </a:r>
            <a:r>
              <a:rPr lang="en-US" altLang="zh-CN" sz="32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B+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树</a:t>
            </a:r>
            <a:endParaRPr lang="en-US" altLang="zh-CN" sz="32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B+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树相比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B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树，新增叶子节点与非叶子节点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关系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，叶子节点中包含了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key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和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value，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非叶子节点中只是包含了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key，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不包含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value。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所有相邻的叶子节点包含非叶子节点，使用链表进行结合，有一定顺序排序，从而范围查询效率非常高。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70" y="2726601"/>
            <a:ext cx="4739170" cy="17272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337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磁盘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IO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性质</a:t>
            </a:r>
            <a:endParaRPr lang="zh-CN" altLang="en-US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CPU←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内存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←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磁盘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(I/O)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1次:从磁盘读取4到内存中，判断10&gt;4 ,取右指针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2次:从磁盘读到8到内存中，判断10&gt;8,取右指针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3次:从磁盘读到9到内存中，判断10&gt;9,取右指针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4次:从磁盘读到10到内存中，判断10=10,定位到数据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8749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397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47114" y="644036"/>
            <a:ext cx="11069467" cy="5466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索引文件如何查看</a:t>
            </a:r>
            <a:endParaRPr lang="zh-CN" altLang="en-US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默认数据与索引文件位置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: /</a:t>
            </a:r>
            <a:r>
              <a:rPr lang="en-US" altLang="zh-CN" sz="1600" b="1" dirty="0" err="1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var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/lib/</a:t>
            </a:r>
            <a:r>
              <a:rPr lang="en-US" altLang="zh-CN" sz="1600" b="1" dirty="0" err="1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mysql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MyISAM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引擎的文件：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.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myd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即 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my data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，表数据文件</a:t>
            </a:r>
            <a:endParaRPr lang="zh-CN" altLang="en-US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.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myi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即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my index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，索引文件</a:t>
            </a:r>
            <a:endParaRPr lang="zh-CN" altLang="en-US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.log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日志文件</a:t>
            </a:r>
            <a:r>
              <a:rPr lang="zh-CN" altLang="en-US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lang="en-US" altLang="zh-CN" b="1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b="1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引擎的文件</a:t>
            </a:r>
            <a:r>
              <a:rPr lang="zh-CN" altLang="en-US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  <a:endParaRPr lang="en-US" altLang="zh-CN" b="1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采用表空间（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tablespace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）来管理数据，存储表数据和索引，</a:t>
            </a:r>
            <a:endParaRPr lang="zh-CN" altLang="en-US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数据库文件（即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文件集，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ib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-file set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）：</a:t>
            </a:r>
            <a:endParaRPr lang="zh-CN" altLang="en-US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ibdata1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ibdata2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等：系统表空间文件，存储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InnoDB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系统信息和用户数据库表数据和索引，所有表共用。</a:t>
            </a:r>
            <a:endParaRPr lang="zh-CN" altLang="en-US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.</a:t>
            </a:r>
            <a:r>
              <a:rPr lang="en-US" altLang="zh-CN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ibd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文件：单表表空间文件，每个表使用一个表空间文件（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file per table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），存放用户数据库表数据和索引。</a:t>
            </a:r>
            <a:endParaRPr lang="en-US" altLang="zh-CN" b="1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zh-CN" altLang="en-US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8749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40000"/>
          </a:lnSpc>
          <a:defRPr lang="zh-CN" altLang="en-US" sz="2000" b="1" dirty="0">
            <a:solidFill>
              <a:schemeClr val="accent1">
                <a:lumMod val="7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2653</Words>
  <Application>WPS 表格</Application>
  <PresentationFormat>宽屏</PresentationFormat>
  <Paragraphs>181</Paragraphs>
  <Slides>16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Arial</vt:lpstr>
      <vt:lpstr>方正书宋_GBK</vt:lpstr>
      <vt:lpstr>Wingdings</vt:lpstr>
      <vt:lpstr>微软雅黑</vt:lpstr>
      <vt:lpstr>汉仪旗黑</vt:lpstr>
      <vt:lpstr>楷体</vt:lpstr>
      <vt:lpstr>汉仪楷体KW</vt:lpstr>
      <vt:lpstr>汉仪小隶书简</vt:lpstr>
      <vt:lpstr>黑体</vt:lpstr>
      <vt:lpstr>华文楷体</vt:lpstr>
      <vt:lpstr>Times New Roman</vt:lpstr>
      <vt:lpstr>Calibri</vt:lpstr>
      <vt:lpstr>Helvetica Neue</vt:lpstr>
      <vt:lpstr>宋体</vt:lpstr>
      <vt:lpstr>Arial Unicode MS</vt:lpstr>
      <vt:lpstr>Calibri Light</vt:lpstr>
      <vt:lpstr>汉仪书宋二KW</vt:lpstr>
      <vt:lpstr>华文宋体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春田花花杂货铺</dc:creator>
  <cp:keywords>www.51pptmoban.com</cp:keywords>
  <cp:lastModifiedBy>aiden</cp:lastModifiedBy>
  <cp:revision>969</cp:revision>
  <dcterms:created xsi:type="dcterms:W3CDTF">2020-12-28T03:26:06Z</dcterms:created>
  <dcterms:modified xsi:type="dcterms:W3CDTF">2020-12-28T03:26:06Z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2052-3.1.1.4956</vt:lpwstr>
  </property>
</Properties>
</file>

<file path=docProps/thumbnail.jpeg>
</file>